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5" autoAdjust="0"/>
    <p:restoredTop sz="94660"/>
  </p:normalViewPr>
  <p:slideViewPr>
    <p:cSldViewPr snapToGrid="0">
      <p:cViewPr>
        <p:scale>
          <a:sx n="122" d="100"/>
          <a:sy n="122" d="100"/>
        </p:scale>
        <p:origin x="-522" y="-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1797150-D7E4-497C-B994-F4FB27BCC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29C4CBAB-335C-4F46-89C8-A760EE7A8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2DFA8CE3-8EFF-4792-9BD8-18B302085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8D0B3-0C66-4FF8-8BF8-51BAFC64DFEE}" type="datetimeFigureOut">
              <a:rPr lang="de-CH" smtClean="0"/>
              <a:t>24.04.2018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80646F07-C655-49CB-949D-063D29E87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3285EA97-3725-4629-AC92-6D6F81535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2156-7F17-4D64-B36A-B6C25732233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6955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F2F4B49-0327-48D7-B02C-6F8AB8372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xmlns="" id="{1C8049EE-D033-4B98-A103-82CB698AC3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BB9550A1-A336-4AC9-B292-2AD51AF53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8D0B3-0C66-4FF8-8BF8-51BAFC64DFEE}" type="datetimeFigureOut">
              <a:rPr lang="de-CH" smtClean="0"/>
              <a:t>24.04.2018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5A1CE03D-D0EA-41A5-8C1D-E5E2D3023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F9831B04-289A-4ADB-B91B-6825130AA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2156-7F17-4D64-B36A-B6C25732233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6169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xmlns="" id="{216F5742-55EF-4B32-99A2-1989B52BFF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xmlns="" id="{D1FFC359-5257-4AB6-A46D-6FFF87883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4F7B943F-E094-4663-8717-D3A3029CE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8D0B3-0C66-4FF8-8BF8-51BAFC64DFEE}" type="datetimeFigureOut">
              <a:rPr lang="de-CH" smtClean="0"/>
              <a:t>24.04.2018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B64A0552-F2FB-4D89-BB58-02A17345A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10A1D3CB-24BB-4B83-ADC2-61536F250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2156-7F17-4D64-B36A-B6C25732233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1104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0462DE6-B3AE-40B6-9381-A91538F56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D799755E-20D1-499C-ABCF-79399D1EF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5E84C62D-A4EA-44F3-9C33-8165F7755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8D0B3-0C66-4FF8-8BF8-51BAFC64DFEE}" type="datetimeFigureOut">
              <a:rPr lang="de-CH" smtClean="0"/>
              <a:t>24.04.2018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7DC33D1E-E5DC-4992-B229-A24F5CAC4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299FBD64-136E-45B3-A273-B9D72A633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2156-7F17-4D64-B36A-B6C25732233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97037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4F8DC0E-0B98-45A6-ADB9-BCC4F1D6C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F20F2250-A685-41C7-842F-A0F9A4E8F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0E6EA27B-0AEB-4ABC-9378-1BD8C3B79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8D0B3-0C66-4FF8-8BF8-51BAFC64DFEE}" type="datetimeFigureOut">
              <a:rPr lang="de-CH" smtClean="0"/>
              <a:t>24.04.2018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E2C153CB-AB08-4526-B753-A563C0800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6A2F5BB6-1085-4400-BECC-69F8C8CEB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2156-7F17-4D64-B36A-B6C25732233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824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5DB3683-5214-466D-AE91-4C6238B61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54731820-D788-45A1-A78C-F3049E831E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EE563733-AC2D-43B9-950F-F60B84B580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E4AEA41C-F656-467E-AEF7-688C970FF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8D0B3-0C66-4FF8-8BF8-51BAFC64DFEE}" type="datetimeFigureOut">
              <a:rPr lang="de-CH" smtClean="0"/>
              <a:t>24.04.2018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35E64024-C079-4B20-8BE3-86BDBBDA5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9AF55A4E-8ED2-45C9-B908-5F36C0E16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2156-7F17-4D64-B36A-B6C25732233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6419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3E671CB-28FB-496E-92F0-4552F419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EB1EB8E3-FDE4-48DD-A73E-410AA74B2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B3B82F83-8B76-4193-B5EB-84B4A4219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xmlns="" id="{B909E676-226B-43C7-BAB9-5749453F6F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xmlns="" id="{F4D95033-AD5C-4532-8AC8-F1DEA98784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xmlns="" id="{07A34DF8-A649-4581-893B-83ADA6320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8D0B3-0C66-4FF8-8BF8-51BAFC64DFEE}" type="datetimeFigureOut">
              <a:rPr lang="de-CH" smtClean="0"/>
              <a:t>24.04.2018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xmlns="" id="{9AA3EC53-2D69-4D4F-BE34-C61E41955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xmlns="" id="{79381780-BB38-4521-9CAE-0A70224DD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2156-7F17-4D64-B36A-B6C25732233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56744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8BC1A65-DC69-46F2-8918-A2CDEEF42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11B7CC0C-32FA-4C41-B585-163A21A74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8D0B3-0C66-4FF8-8BF8-51BAFC64DFEE}" type="datetimeFigureOut">
              <a:rPr lang="de-CH" smtClean="0"/>
              <a:t>24.04.2018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091F4590-E013-4A00-BC60-559F38A89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F81A4E60-A2E7-4B7C-A1C6-A868ADC84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2156-7F17-4D64-B36A-B6C25732233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7201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xmlns="" id="{D2B48215-BD8A-4546-8E5D-68432A698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8D0B3-0C66-4FF8-8BF8-51BAFC64DFEE}" type="datetimeFigureOut">
              <a:rPr lang="de-CH" smtClean="0"/>
              <a:t>24.04.2018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xmlns="" id="{8D37B06B-19AB-444D-B16D-23F7DB538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F97FAF97-6C2C-42BF-8365-34FE92E90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2156-7F17-4D64-B36A-B6C25732233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98621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D91723A-1E41-4ADD-8239-B6CF33CF6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22297F98-4374-44DA-BDFC-20F8EF0D2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F459929C-3311-4242-941C-1DE9A38F60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12B3515D-D7BE-4D63-81AB-E3F4E9223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8D0B3-0C66-4FF8-8BF8-51BAFC64DFEE}" type="datetimeFigureOut">
              <a:rPr lang="de-CH" smtClean="0"/>
              <a:t>24.04.2018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54007045-BAA1-4136-891B-7B77E5DFF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50D33546-5E10-4F68-A5A1-B0F9AF0E0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2156-7F17-4D64-B36A-B6C25732233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03840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56BC3E4-525A-4DBD-9314-67532E4F6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xmlns="" id="{9DDD10AF-9DBD-4768-AC53-DA2BE3DA6D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7C345E04-0409-4E91-93E5-712BFB63A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B066B050-B717-4FAB-A805-236667F77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8D0B3-0C66-4FF8-8BF8-51BAFC64DFEE}" type="datetimeFigureOut">
              <a:rPr lang="de-CH" smtClean="0"/>
              <a:t>24.04.2018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4213490F-35F1-489C-BBF9-B681390BB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963023DA-371D-4AC3-B9FE-716D07772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2156-7F17-4D64-B36A-B6C25732233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68547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xmlns="" id="{3E9DDF8A-4A04-4C68-AEF4-F33B2B6BA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9648CDC1-41A3-40D5-946C-C3895C9D2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82FD061F-F25F-4CE0-8355-9F517256B8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8D0B3-0C66-4FF8-8BF8-51BAFC64DFEE}" type="datetimeFigureOut">
              <a:rPr lang="de-CH" smtClean="0"/>
              <a:t>24.04.2018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FF315D9D-F8BD-44C7-B796-1B8A59BF5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F7326F54-2368-44D3-A993-715F3D2AEF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A2156-7F17-4D64-B36A-B6C25732233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730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BC223E7-8FFD-4671-BE75-61758D5623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Unternehmen im Kanton Luzern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95C97251-7954-4CCE-A5DA-6A6A7109CC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1384" y="7300277"/>
            <a:ext cx="13768251" cy="5073983"/>
          </a:xfrm>
        </p:spPr>
        <p:txBody>
          <a:bodyPr/>
          <a:lstStyle/>
          <a:p>
            <a:endParaRPr lang="de-CH" dirty="0"/>
          </a:p>
        </p:txBody>
      </p:sp>
      <p:pic>
        <p:nvPicPr>
          <p:cNvPr id="1026" name="Picture 2" descr="_DSC4502">
            <a:extLst>
              <a:ext uri="{FF2B5EF4-FFF2-40B4-BE49-F238E27FC236}">
                <a16:creationId xmlns:a16="http://schemas.microsoft.com/office/drawing/2014/main" xmlns="" id="{ACAD0DCC-5234-465D-9384-F2EED05AB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3320" y="4007803"/>
            <a:ext cx="3405359" cy="160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7545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EFB2121-C38E-4960-B600-1E5E5AA8D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1900" dirty="0">
                <a:latin typeface="Arial" panose="020B0604020202020204" pitchFamily="34" charset="0"/>
                <a:cs typeface="Arial" panose="020B0604020202020204" pitchFamily="34" charset="0"/>
              </a:rPr>
              <a:t>Unternehmen im Kanton Luzern</a:t>
            </a:r>
            <a:endParaRPr lang="de-CH" sz="19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731823C3-B17B-4A17-9F8C-D2B2D8528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ct val="20000"/>
              </a:spcBef>
              <a:buNone/>
            </a:pPr>
            <a:r>
              <a:rPr lang="de-CH" altLang="de-DE" sz="4000" b="1" dirty="0">
                <a:solidFill>
                  <a:srgbClr val="333399"/>
                </a:solidFill>
              </a:rPr>
              <a:t>B. Braun Medical AG</a:t>
            </a: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de-DE" altLang="de-DE" dirty="0"/>
              <a:t>e</a:t>
            </a:r>
            <a:r>
              <a:rPr lang="de-DE" altLang="de-DE" dirty="0" smtClean="0"/>
              <a:t>iner </a:t>
            </a:r>
            <a:r>
              <a:rPr lang="de-DE" altLang="de-DE" dirty="0"/>
              <a:t>der </a:t>
            </a:r>
            <a:r>
              <a:rPr lang="de-DE" altLang="de-DE" dirty="0" smtClean="0"/>
              <a:t>bedeutendsten </a:t>
            </a:r>
            <a:r>
              <a:rPr lang="de-DE" altLang="de-DE" dirty="0"/>
              <a:t>Hersteller und Lieferanten von </a:t>
            </a:r>
            <a:r>
              <a:rPr lang="de-DE" altLang="de-DE" dirty="0" err="1" smtClean="0"/>
              <a:t>Medizinalprodukten</a:t>
            </a:r>
            <a:r>
              <a:rPr lang="de-DE" altLang="de-DE" dirty="0" smtClean="0"/>
              <a:t>  </a:t>
            </a:r>
            <a:endParaRPr lang="de-DE" altLang="de-DE" dirty="0"/>
          </a:p>
          <a:p>
            <a:pPr>
              <a:buFontTx/>
              <a:buChar char="•"/>
            </a:pPr>
            <a:r>
              <a:rPr lang="de-DE" altLang="de-DE" dirty="0"/>
              <a:t> Als erfolgreiche Tochter des weltweit tätigen B. Braun-Konzerns </a:t>
            </a:r>
            <a:br>
              <a:rPr lang="de-DE" altLang="de-DE" dirty="0"/>
            </a:br>
            <a:r>
              <a:rPr lang="de-DE" altLang="de-DE" dirty="0"/>
              <a:t> gehört Braun Medical zu den Marktführern in </a:t>
            </a:r>
            <a:r>
              <a:rPr lang="de-DE" altLang="de-DE"/>
              <a:t>der </a:t>
            </a:r>
            <a:r>
              <a:rPr lang="de-DE" altLang="de-DE" smtClean="0"/>
              <a:t>Schweiz.</a:t>
            </a:r>
            <a:endParaRPr lang="de-DE" altLang="de-DE" dirty="0"/>
          </a:p>
          <a:p>
            <a:pPr>
              <a:lnSpc>
                <a:spcPct val="110000"/>
              </a:lnSpc>
              <a:spcBef>
                <a:spcPct val="20000"/>
              </a:spcBef>
              <a:spcAft>
                <a:spcPct val="40000"/>
              </a:spcAft>
              <a:buFontTx/>
              <a:buChar char="•"/>
            </a:pPr>
            <a:r>
              <a:rPr lang="de-DE" altLang="de-DE" dirty="0"/>
              <a:t>Hauptsitz: </a:t>
            </a:r>
            <a:r>
              <a:rPr lang="de-CH" altLang="de-DE" dirty="0" err="1"/>
              <a:t>Sempach</a:t>
            </a:r>
            <a:endParaRPr lang="de-CH" altLang="de-DE" dirty="0"/>
          </a:p>
          <a:p>
            <a:pPr marL="0" indent="0">
              <a:lnSpc>
                <a:spcPct val="110000"/>
              </a:lnSpc>
              <a:spcBef>
                <a:spcPct val="20000"/>
              </a:spcBef>
              <a:spcAft>
                <a:spcPct val="40000"/>
              </a:spcAft>
              <a:buNone/>
            </a:pPr>
            <a:endParaRPr lang="de-CH" dirty="0"/>
          </a:p>
        </p:txBody>
      </p:sp>
      <p:pic>
        <p:nvPicPr>
          <p:cNvPr id="4" name="Picture 2" descr="_DSC4502">
            <a:extLst>
              <a:ext uri="{FF2B5EF4-FFF2-40B4-BE49-F238E27FC236}">
                <a16:creationId xmlns:a16="http://schemas.microsoft.com/office/drawing/2014/main" xmlns="" id="{A84DCE49-F0E9-42A6-8E81-6707A7811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138" y="365125"/>
            <a:ext cx="2615662" cy="122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 descr="Ähnliches Foto">
            <a:extLst>
              <a:ext uri="{FF2B5EF4-FFF2-40B4-BE49-F238E27FC236}">
                <a16:creationId xmlns:a16="http://schemas.microsoft.com/office/drawing/2014/main" xmlns="" id="{7963A887-C0F9-4D16-A896-A7395EF60C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089" y="5347335"/>
            <a:ext cx="3899711" cy="1145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3193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2A8E16A-E3EC-4406-A351-29F35FCC0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1900" dirty="0">
                <a:latin typeface="Arial" panose="020B0604020202020204" pitchFamily="34" charset="0"/>
                <a:cs typeface="Arial" panose="020B0604020202020204" pitchFamily="34" charset="0"/>
              </a:rPr>
              <a:t>Unternehmen im Kanton Luzern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5B710E81-D0A4-4D04-8E9C-13DE6C753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ct val="20000"/>
              </a:spcBef>
              <a:buNone/>
            </a:pPr>
            <a:r>
              <a:rPr lang="de-CH" altLang="de-DE" sz="3600" b="1" dirty="0">
                <a:solidFill>
                  <a:srgbClr val="333399"/>
                </a:solidFill>
              </a:rPr>
              <a:t>Emmi AG</a:t>
            </a:r>
          </a:p>
          <a:p>
            <a:pPr>
              <a:lnSpc>
                <a:spcPct val="40000"/>
              </a:lnSpc>
              <a:spcBef>
                <a:spcPct val="20000"/>
              </a:spcBef>
            </a:pPr>
            <a:endParaRPr lang="de-CH" altLang="de-DE" sz="1600" b="1" dirty="0">
              <a:solidFill>
                <a:srgbClr val="333399"/>
              </a:solidFill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de-DE" altLang="de-DE" b="1" dirty="0"/>
              <a:t> </a:t>
            </a:r>
            <a:r>
              <a:rPr lang="de-DE" altLang="de-DE" dirty="0" err="1"/>
              <a:t>grösster</a:t>
            </a:r>
            <a:r>
              <a:rPr lang="de-DE" altLang="de-DE" dirty="0"/>
              <a:t> Schweizer </a:t>
            </a:r>
            <a:r>
              <a:rPr lang="de-DE" altLang="de-DE" dirty="0" err="1"/>
              <a:t>Milchverarbeiter</a:t>
            </a:r>
            <a:r>
              <a:rPr lang="de-DE" altLang="de-DE" dirty="0"/>
              <a:t>; innovativster in Europa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de-DE" altLang="de-DE" dirty="0"/>
              <a:t>weltweit führendes Unternehmen für Schweizer Käse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de-CH" altLang="de-DE" dirty="0"/>
              <a:t>Firmensitz Stadt Luzern</a:t>
            </a:r>
            <a:endParaRPr lang="de-DE" altLang="de-DE" dirty="0"/>
          </a:p>
          <a:p>
            <a:pPr marL="0" indent="0">
              <a:buNone/>
            </a:pPr>
            <a:endParaRPr lang="de-CH" dirty="0"/>
          </a:p>
        </p:txBody>
      </p:sp>
      <p:pic>
        <p:nvPicPr>
          <p:cNvPr id="4" name="Picture 2" descr="_DSC4502">
            <a:extLst>
              <a:ext uri="{FF2B5EF4-FFF2-40B4-BE49-F238E27FC236}">
                <a16:creationId xmlns:a16="http://schemas.microsoft.com/office/drawing/2014/main" xmlns="" id="{12BCA82B-C399-4E62-A083-C0391BDA82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138" y="365125"/>
            <a:ext cx="2615662" cy="122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Emmi Schweiz">
            <a:extLst>
              <a:ext uri="{FF2B5EF4-FFF2-40B4-BE49-F238E27FC236}">
                <a16:creationId xmlns:a16="http://schemas.microsoft.com/office/drawing/2014/main" xmlns="" id="{4C60E5D0-8779-45A8-A949-DA588CF8BE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9801" y="4724400"/>
            <a:ext cx="3064000" cy="145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4633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EFB2121-C38E-4960-B600-1E5E5AA8D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1900" dirty="0">
                <a:latin typeface="Arial" panose="020B0604020202020204" pitchFamily="34" charset="0"/>
                <a:cs typeface="Arial" panose="020B0604020202020204" pitchFamily="34" charset="0"/>
              </a:rPr>
              <a:t>Unternehmen im Kanton Luzern</a:t>
            </a:r>
            <a:endParaRPr lang="de-CH" sz="19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731823C3-B17B-4A17-9F8C-D2B2D8528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20000"/>
              </a:lnSpc>
              <a:spcBef>
                <a:spcPct val="20000"/>
              </a:spcBef>
              <a:buNone/>
            </a:pPr>
            <a:r>
              <a:rPr lang="de-CH" altLang="de-DE" sz="3600" b="1" dirty="0">
                <a:solidFill>
                  <a:srgbClr val="333399"/>
                </a:solidFill>
              </a:rPr>
              <a:t>Schweizerische </a:t>
            </a:r>
            <a:r>
              <a:rPr lang="de-CH" altLang="de-DE" sz="3600" b="1" dirty="0" err="1">
                <a:solidFill>
                  <a:srgbClr val="333399"/>
                </a:solidFill>
              </a:rPr>
              <a:t>Paraplegikerstiftung</a:t>
            </a:r>
            <a:endParaRPr lang="de-CH" altLang="de-DE" sz="3600" b="1" dirty="0">
              <a:solidFill>
                <a:srgbClr val="333399"/>
              </a:solidFill>
            </a:endParaRPr>
          </a:p>
          <a:p>
            <a:pPr>
              <a:lnSpc>
                <a:spcPct val="40000"/>
              </a:lnSpc>
              <a:spcBef>
                <a:spcPct val="20000"/>
              </a:spcBef>
            </a:pPr>
            <a:endParaRPr lang="de-CH" altLang="de-DE" sz="1600" b="1" dirty="0">
              <a:solidFill>
                <a:srgbClr val="333399"/>
              </a:solidFill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de-DE" altLang="de-DE" dirty="0"/>
              <a:t>Spezialklinik für </a:t>
            </a:r>
            <a:r>
              <a:rPr lang="de-DE" altLang="de-DE" dirty="0" smtClean="0"/>
              <a:t>Querschnittsgelähmte</a:t>
            </a:r>
            <a:endParaRPr lang="de-DE" altLang="de-DE" dirty="0"/>
          </a:p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de-DE" altLang="de-DE" dirty="0"/>
              <a:t>f</a:t>
            </a:r>
            <a:r>
              <a:rPr lang="de-DE" altLang="de-DE" dirty="0" smtClean="0"/>
              <a:t>ührend </a:t>
            </a:r>
            <a:r>
              <a:rPr lang="de-DE" altLang="de-DE" dirty="0"/>
              <a:t>in Europa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de-CH" altLang="de-DE" dirty="0"/>
              <a:t>Firmensitz </a:t>
            </a:r>
            <a:r>
              <a:rPr lang="de-CH" altLang="de-DE" dirty="0" err="1"/>
              <a:t>Nottwil</a:t>
            </a:r>
            <a:endParaRPr lang="de-DE" altLang="de-DE" dirty="0"/>
          </a:p>
          <a:p>
            <a:pPr marL="0" indent="0">
              <a:buNone/>
            </a:pPr>
            <a:endParaRPr lang="de-CH" dirty="0"/>
          </a:p>
        </p:txBody>
      </p:sp>
      <p:pic>
        <p:nvPicPr>
          <p:cNvPr id="4" name="Picture 2" descr="_DSC4502">
            <a:extLst>
              <a:ext uri="{FF2B5EF4-FFF2-40B4-BE49-F238E27FC236}">
                <a16:creationId xmlns:a16="http://schemas.microsoft.com/office/drawing/2014/main" xmlns="" id="{A84DCE49-F0E9-42A6-8E81-6707A7811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138" y="365125"/>
            <a:ext cx="2615662" cy="122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Zur Startseite">
            <a:extLst>
              <a:ext uri="{FF2B5EF4-FFF2-40B4-BE49-F238E27FC236}">
                <a16:creationId xmlns:a16="http://schemas.microsoft.com/office/drawing/2014/main" xmlns="" id="{3824B39E-1ADE-4F3F-8019-02CAA01152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28" y="4586288"/>
            <a:ext cx="3583029" cy="1479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8962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EFB2121-C38E-4960-B600-1E5E5AA8D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1900" dirty="0">
                <a:latin typeface="Arial" panose="020B0604020202020204" pitchFamily="34" charset="0"/>
                <a:cs typeface="Arial" panose="020B0604020202020204" pitchFamily="34" charset="0"/>
              </a:rPr>
              <a:t>Unternehmen im Kanton Luzern</a:t>
            </a:r>
            <a:endParaRPr lang="de-CH" sz="19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731823C3-B17B-4A17-9F8C-D2B2D8528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ct val="20000"/>
              </a:spcBef>
              <a:buNone/>
            </a:pPr>
            <a:r>
              <a:rPr lang="de-CH" altLang="de-DE" sz="3600" b="1" dirty="0">
                <a:solidFill>
                  <a:srgbClr val="333399"/>
                </a:solidFill>
              </a:rPr>
              <a:t>Luzerner Kantonalbank</a:t>
            </a:r>
            <a:endParaRPr lang="de-CH" altLang="de-DE" sz="1600" b="1" dirty="0">
              <a:solidFill>
                <a:srgbClr val="333399"/>
              </a:solidFill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  <a:buFontTx/>
              <a:buChar char="•"/>
            </a:pPr>
            <a:r>
              <a:rPr lang="de-CH" altLang="de-DE" dirty="0"/>
              <a:t> klassische Universalbank</a:t>
            </a: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  <a:buFontTx/>
              <a:buChar char="•"/>
            </a:pPr>
            <a:r>
              <a:rPr lang="de-CH" altLang="de-DE" dirty="0"/>
              <a:t> Hauptsitz in der Stadt Luzern</a:t>
            </a: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  <a:buFontTx/>
              <a:buChar char="•"/>
            </a:pPr>
            <a:r>
              <a:rPr lang="de-CH" altLang="de-DE" dirty="0"/>
              <a:t> Teilbereiche: Private, Firmen/KMU, Private Banking und Investor </a:t>
            </a:r>
            <a:br>
              <a:rPr lang="de-CH" altLang="de-DE" dirty="0"/>
            </a:br>
            <a:r>
              <a:rPr lang="de-CH" altLang="de-DE" dirty="0"/>
              <a:t>  Relations</a:t>
            </a:r>
          </a:p>
          <a:p>
            <a:pPr marL="0" indent="0"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  <a:buNone/>
            </a:pPr>
            <a:endParaRPr lang="de-CH" dirty="0"/>
          </a:p>
        </p:txBody>
      </p:sp>
      <p:pic>
        <p:nvPicPr>
          <p:cNvPr id="4" name="Picture 2" descr="_DSC4502">
            <a:extLst>
              <a:ext uri="{FF2B5EF4-FFF2-40B4-BE49-F238E27FC236}">
                <a16:creationId xmlns:a16="http://schemas.microsoft.com/office/drawing/2014/main" xmlns="" id="{A84DCE49-F0E9-42A6-8E81-6707A7811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138" y="365125"/>
            <a:ext cx="2615662" cy="122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0" descr="Bildergebnis für luzerner kantonalbank">
            <a:extLst>
              <a:ext uri="{FF2B5EF4-FFF2-40B4-BE49-F238E27FC236}">
                <a16:creationId xmlns:a16="http://schemas.microsoft.com/office/drawing/2014/main" xmlns="" id="{2FBE159F-DA1C-47B9-880B-16D016A28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240" y="4563891"/>
            <a:ext cx="3845560" cy="1613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916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EFB2121-C38E-4960-B600-1E5E5AA8D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1900" dirty="0">
                <a:latin typeface="Arial" panose="020B0604020202020204" pitchFamily="34" charset="0"/>
                <a:cs typeface="Arial" panose="020B0604020202020204" pitchFamily="34" charset="0"/>
              </a:rPr>
              <a:t>Unternehmen im Kanton Luzern</a:t>
            </a:r>
            <a:endParaRPr lang="de-CH" sz="19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731823C3-B17B-4A17-9F8C-D2B2D8528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ct val="20000"/>
              </a:spcBef>
              <a:buNone/>
            </a:pPr>
            <a:r>
              <a:rPr lang="de-CH" altLang="de-DE" sz="4000" b="1" dirty="0" err="1">
                <a:solidFill>
                  <a:srgbClr val="333399"/>
                </a:solidFill>
              </a:rPr>
              <a:t>Ruag</a:t>
            </a:r>
            <a:r>
              <a:rPr lang="de-CH" altLang="de-DE" sz="4000" b="1" dirty="0">
                <a:solidFill>
                  <a:srgbClr val="333399"/>
                </a:solidFill>
              </a:rPr>
              <a:t> Holding &amp; Aerospace</a:t>
            </a:r>
          </a:p>
          <a:p>
            <a:pPr>
              <a:spcAft>
                <a:spcPct val="40000"/>
              </a:spcAft>
              <a:buFontTx/>
              <a:buChar char="•"/>
            </a:pPr>
            <a:r>
              <a:rPr lang="de-DE" altLang="de-DE" dirty="0"/>
              <a:t> Aktiengesellschaft mit Firmensitz in Emmen (Aerospace) </a:t>
            </a:r>
          </a:p>
          <a:p>
            <a:pPr>
              <a:spcAft>
                <a:spcPct val="40000"/>
              </a:spcAft>
              <a:buFontTx/>
              <a:buChar char="•"/>
            </a:pPr>
            <a:r>
              <a:rPr lang="de-DE" altLang="de-DE" dirty="0"/>
              <a:t>führender Lieferant und Integrator von Systemen und Komponenten für die zivile und militärische Luft- und Raumfahrt</a:t>
            </a:r>
          </a:p>
          <a:p>
            <a:pPr>
              <a:spcAft>
                <a:spcPct val="40000"/>
              </a:spcAft>
              <a:buFontTx/>
              <a:buChar char="•"/>
            </a:pPr>
            <a:r>
              <a:rPr lang="de-DE" altLang="de-DE" dirty="0"/>
              <a:t> Schwerpunkt: Flugzeug-Strukturbau sowie Ausrüstung von Flugzeugen und Helikoptern</a:t>
            </a:r>
          </a:p>
          <a:p>
            <a:pPr marL="0" indent="0"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  <a:buNone/>
            </a:pPr>
            <a:endParaRPr lang="de-CH" dirty="0"/>
          </a:p>
        </p:txBody>
      </p:sp>
      <p:pic>
        <p:nvPicPr>
          <p:cNvPr id="4" name="Picture 2" descr="_DSC4502">
            <a:extLst>
              <a:ext uri="{FF2B5EF4-FFF2-40B4-BE49-F238E27FC236}">
                <a16:creationId xmlns:a16="http://schemas.microsoft.com/office/drawing/2014/main" xmlns="" id="{A84DCE49-F0E9-42A6-8E81-6707A7811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138" y="365125"/>
            <a:ext cx="2615662" cy="122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xmlns="" id="{DA98C82D-29AA-4335-9224-2116B7BCA9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3757" y="5242560"/>
            <a:ext cx="2390043" cy="1553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895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EFB2121-C38E-4960-B600-1E5E5AA8D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1900" dirty="0">
                <a:latin typeface="Arial" panose="020B0604020202020204" pitchFamily="34" charset="0"/>
                <a:cs typeface="Arial" panose="020B0604020202020204" pitchFamily="34" charset="0"/>
              </a:rPr>
              <a:t>Unternehmen im Kanton Luzern</a:t>
            </a:r>
            <a:endParaRPr lang="de-CH" sz="19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731823C3-B17B-4A17-9F8C-D2B2D8528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ct val="20000"/>
              </a:spcBef>
              <a:buNone/>
            </a:pPr>
            <a:r>
              <a:rPr lang="de-CH" altLang="de-DE" sz="4000" b="1" dirty="0">
                <a:solidFill>
                  <a:srgbClr val="333399"/>
                </a:solidFill>
              </a:rPr>
              <a:t>Schindler Aufzüge AG</a:t>
            </a:r>
          </a:p>
          <a:p>
            <a:pPr>
              <a:lnSpc>
                <a:spcPct val="110000"/>
              </a:lnSpc>
              <a:spcBef>
                <a:spcPct val="20000"/>
              </a:spcBef>
              <a:spcAft>
                <a:spcPct val="40000"/>
              </a:spcAft>
              <a:buFontTx/>
              <a:buChar char="•"/>
            </a:pPr>
            <a:r>
              <a:rPr lang="de-DE" altLang="de-DE" dirty="0"/>
              <a:t> </a:t>
            </a:r>
            <a:r>
              <a:rPr lang="de-CH" altLang="de-DE" dirty="0"/>
              <a:t>Schindler Schweiz ist eine Tochtergesellschaft des weltweiten </a:t>
            </a:r>
            <a:br>
              <a:rPr lang="de-CH" altLang="de-DE" dirty="0"/>
            </a:br>
            <a:r>
              <a:rPr lang="de-CH" altLang="de-DE" dirty="0"/>
              <a:t>  </a:t>
            </a:r>
            <a:r>
              <a:rPr lang="de-CH" altLang="de-DE" dirty="0" smtClean="0"/>
              <a:t>Schindler-Konzerns </a:t>
            </a:r>
            <a:r>
              <a:rPr lang="de-CH" altLang="de-DE" dirty="0"/>
              <a:t>(in allen </a:t>
            </a:r>
            <a:r>
              <a:rPr lang="de-CH" altLang="de-DE" dirty="0" smtClean="0"/>
              <a:t>fünf </a:t>
            </a:r>
            <a:r>
              <a:rPr lang="de-CH" altLang="de-DE" dirty="0"/>
              <a:t>Kontinenten vertreten) </a:t>
            </a: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40000"/>
              </a:spcAft>
              <a:buFontTx/>
              <a:buChar char="•"/>
            </a:pPr>
            <a:r>
              <a:rPr lang="de-CH" altLang="de-DE" dirty="0"/>
              <a:t> Hauptsitz Schweiz in Ebikon</a:t>
            </a: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40000"/>
              </a:spcAft>
              <a:buFontTx/>
              <a:buChar char="•"/>
            </a:pPr>
            <a:r>
              <a:rPr lang="de-DE" altLang="de-DE" dirty="0"/>
              <a:t>Marktleader im schweizerischen Aufzugs- und </a:t>
            </a:r>
            <a:br>
              <a:rPr lang="de-DE" altLang="de-DE" dirty="0"/>
            </a:br>
            <a:r>
              <a:rPr lang="de-DE" altLang="de-DE" dirty="0"/>
              <a:t>Fahrtreppengeschäft </a:t>
            </a:r>
            <a:endParaRPr lang="de-CH" altLang="de-DE" dirty="0"/>
          </a:p>
          <a:p>
            <a:pPr marL="0" indent="0"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  <a:buNone/>
            </a:pPr>
            <a:endParaRPr lang="de-CH" dirty="0"/>
          </a:p>
        </p:txBody>
      </p:sp>
      <p:pic>
        <p:nvPicPr>
          <p:cNvPr id="4" name="Picture 2" descr="_DSC4502">
            <a:extLst>
              <a:ext uri="{FF2B5EF4-FFF2-40B4-BE49-F238E27FC236}">
                <a16:creationId xmlns:a16="http://schemas.microsoft.com/office/drawing/2014/main" xmlns="" id="{A84DCE49-F0E9-42A6-8E81-6707A7811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138" y="365125"/>
            <a:ext cx="2615662" cy="122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 descr="Bildergebnis für schindler aufzüge ag">
            <a:extLst>
              <a:ext uri="{FF2B5EF4-FFF2-40B4-BE49-F238E27FC236}">
                <a16:creationId xmlns:a16="http://schemas.microsoft.com/office/drawing/2014/main" xmlns="" id="{CC6E66C8-5C29-493A-AF1F-02DB93DC33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080" y="4658995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0448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EFB2121-C38E-4960-B600-1E5E5AA8D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1900" dirty="0">
                <a:latin typeface="Arial" panose="020B0604020202020204" pitchFamily="34" charset="0"/>
                <a:cs typeface="Arial" panose="020B0604020202020204" pitchFamily="34" charset="0"/>
              </a:rPr>
              <a:t>Unternehmen im Kanton Luzern</a:t>
            </a:r>
            <a:endParaRPr lang="de-CH" sz="19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731823C3-B17B-4A17-9F8C-D2B2D8528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ct val="20000"/>
              </a:spcBef>
              <a:buNone/>
            </a:pPr>
            <a:r>
              <a:rPr lang="de-CH" altLang="de-DE" sz="4000" b="1" dirty="0" err="1">
                <a:solidFill>
                  <a:srgbClr val="333399"/>
                </a:solidFill>
              </a:rPr>
              <a:t>Komax</a:t>
            </a:r>
            <a:r>
              <a:rPr lang="de-CH" altLang="de-DE" sz="4000" b="1" dirty="0">
                <a:solidFill>
                  <a:srgbClr val="333399"/>
                </a:solidFill>
              </a:rPr>
              <a:t> AG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de-DE" altLang="de-DE" dirty="0"/>
              <a:t> vier Entwicklungs- und Produktionsstandorte in der CH:</a:t>
            </a:r>
          </a:p>
          <a:p>
            <a:pPr marL="265113" indent="0">
              <a:spcBef>
                <a:spcPct val="20000"/>
              </a:spcBef>
              <a:spcAft>
                <a:spcPct val="40000"/>
              </a:spcAft>
              <a:buNone/>
            </a:pPr>
            <a:r>
              <a:rPr lang="de-DE" altLang="de-DE" dirty="0" err="1" smtClean="0"/>
              <a:t>Dierikon</a:t>
            </a:r>
            <a:r>
              <a:rPr lang="de-DE" altLang="de-DE" dirty="0" smtClean="0"/>
              <a:t> </a:t>
            </a:r>
            <a:r>
              <a:rPr lang="de-DE" altLang="de-DE" dirty="0"/>
              <a:t>(Hauptsitz), </a:t>
            </a:r>
            <a:r>
              <a:rPr lang="de-DE" altLang="de-DE" dirty="0"/>
              <a:t>Rotkreuz, Stans und La Chaux-de-Fonds</a:t>
            </a:r>
          </a:p>
          <a:p>
            <a:pPr>
              <a:spcBef>
                <a:spcPct val="20000"/>
              </a:spcBef>
              <a:spcAft>
                <a:spcPct val="40000"/>
              </a:spcAft>
              <a:buFontTx/>
              <a:buChar char="•"/>
            </a:pPr>
            <a:r>
              <a:rPr lang="de-DE" altLang="de-DE" dirty="0"/>
              <a:t>Weltmarktführer für Standardmaschinen im Kabelverarbeitungsmarkt </a:t>
            </a:r>
          </a:p>
          <a:p>
            <a:pPr marL="0" indent="0">
              <a:lnSpc>
                <a:spcPct val="110000"/>
              </a:lnSpc>
              <a:spcBef>
                <a:spcPct val="20000"/>
              </a:spcBef>
              <a:spcAft>
                <a:spcPct val="40000"/>
              </a:spcAft>
              <a:buNone/>
            </a:pPr>
            <a:endParaRPr lang="de-CH" dirty="0"/>
          </a:p>
        </p:txBody>
      </p:sp>
      <p:pic>
        <p:nvPicPr>
          <p:cNvPr id="4" name="Picture 2" descr="_DSC4502">
            <a:extLst>
              <a:ext uri="{FF2B5EF4-FFF2-40B4-BE49-F238E27FC236}">
                <a16:creationId xmlns:a16="http://schemas.microsoft.com/office/drawing/2014/main" xmlns="" id="{A84DCE49-F0E9-42A6-8E81-6707A7811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138" y="365125"/>
            <a:ext cx="2615662" cy="122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 descr="Bildergebnis für komax ag">
            <a:extLst>
              <a:ext uri="{FF2B5EF4-FFF2-40B4-BE49-F238E27FC236}">
                <a16:creationId xmlns:a16="http://schemas.microsoft.com/office/drawing/2014/main" xmlns="" id="{2B7AB371-DC2D-4C22-BF47-486CE11AA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380" y="4432240"/>
            <a:ext cx="3360420" cy="206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508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EFB2121-C38E-4960-B600-1E5E5AA8D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1900" dirty="0">
                <a:latin typeface="Arial" panose="020B0604020202020204" pitchFamily="34" charset="0"/>
                <a:cs typeface="Arial" panose="020B0604020202020204" pitchFamily="34" charset="0"/>
              </a:rPr>
              <a:t>Unternehmen im Kanton Luzern</a:t>
            </a:r>
            <a:endParaRPr lang="de-CH" sz="19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731823C3-B17B-4A17-9F8C-D2B2D8528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ct val="20000"/>
              </a:spcBef>
              <a:buNone/>
            </a:pPr>
            <a:r>
              <a:rPr lang="de-CH" altLang="de-DE" sz="4000" b="1" dirty="0">
                <a:solidFill>
                  <a:srgbClr val="333399"/>
                </a:solidFill>
              </a:rPr>
              <a:t>Suva Schweiz</a:t>
            </a:r>
          </a:p>
          <a:p>
            <a:pPr>
              <a:lnSpc>
                <a:spcPct val="110000"/>
              </a:lnSpc>
              <a:spcBef>
                <a:spcPct val="20000"/>
              </a:spcBef>
              <a:spcAft>
                <a:spcPct val="40000"/>
              </a:spcAft>
            </a:pPr>
            <a:r>
              <a:rPr lang="de-CH" dirty="0"/>
              <a:t>g</a:t>
            </a:r>
            <a:r>
              <a:rPr lang="de-CH" dirty="0" smtClean="0"/>
              <a:t>rösste </a:t>
            </a:r>
            <a:r>
              <a:rPr lang="de-CH" dirty="0"/>
              <a:t>Trägerin der obligat. Unfallversicherung in der Schweiz</a:t>
            </a:r>
          </a:p>
          <a:p>
            <a:pPr>
              <a:lnSpc>
                <a:spcPct val="110000"/>
              </a:lnSpc>
              <a:spcBef>
                <a:spcPct val="20000"/>
              </a:spcBef>
              <a:spcAft>
                <a:spcPct val="40000"/>
              </a:spcAft>
            </a:pPr>
            <a:r>
              <a:rPr lang="de-CH" dirty="0"/>
              <a:t>Rund die Hälfte der ArbeitnehmerInnen in der Schweiz </a:t>
            </a:r>
            <a:r>
              <a:rPr lang="de-CH" dirty="0" smtClean="0"/>
              <a:t>ist </a:t>
            </a:r>
            <a:r>
              <a:rPr lang="de-CH" dirty="0"/>
              <a:t>bei der SUVA versichert.</a:t>
            </a:r>
          </a:p>
          <a:p>
            <a:pPr>
              <a:lnSpc>
                <a:spcPct val="110000"/>
              </a:lnSpc>
              <a:spcBef>
                <a:spcPct val="20000"/>
              </a:spcBef>
              <a:spcAft>
                <a:spcPct val="40000"/>
              </a:spcAft>
            </a:pPr>
            <a:r>
              <a:rPr lang="de-CH" dirty="0"/>
              <a:t>Hauptsitz in Luzern</a:t>
            </a:r>
          </a:p>
          <a:p>
            <a:pPr marL="0" indent="0">
              <a:lnSpc>
                <a:spcPct val="110000"/>
              </a:lnSpc>
              <a:spcBef>
                <a:spcPct val="20000"/>
              </a:spcBef>
              <a:spcAft>
                <a:spcPct val="40000"/>
              </a:spcAft>
              <a:buNone/>
            </a:pPr>
            <a:endParaRPr lang="de-CH" dirty="0"/>
          </a:p>
        </p:txBody>
      </p:sp>
      <p:pic>
        <p:nvPicPr>
          <p:cNvPr id="4" name="Picture 2" descr="_DSC4502">
            <a:extLst>
              <a:ext uri="{FF2B5EF4-FFF2-40B4-BE49-F238E27FC236}">
                <a16:creationId xmlns:a16="http://schemas.microsoft.com/office/drawing/2014/main" xmlns="" id="{A84DCE49-F0E9-42A6-8E81-6707A7811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138" y="365125"/>
            <a:ext cx="2615662" cy="122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4" name="Picture 2" descr="Bildergebnis für suva schweiz">
            <a:extLst>
              <a:ext uri="{FF2B5EF4-FFF2-40B4-BE49-F238E27FC236}">
                <a16:creationId xmlns:a16="http://schemas.microsoft.com/office/drawing/2014/main" xmlns="" id="{D148148D-20FE-4BC5-B698-F66B3D2A56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665" y="4336314"/>
            <a:ext cx="3221135" cy="1840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4404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EFB2121-C38E-4960-B600-1E5E5AA8D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1900" dirty="0">
                <a:latin typeface="Arial" panose="020B0604020202020204" pitchFamily="34" charset="0"/>
                <a:cs typeface="Arial" panose="020B0604020202020204" pitchFamily="34" charset="0"/>
              </a:rPr>
              <a:t>Unternehmen im Kanton Luzern</a:t>
            </a:r>
            <a:endParaRPr lang="de-CH" sz="19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731823C3-B17B-4A17-9F8C-D2B2D8528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ct val="20000"/>
              </a:spcBef>
              <a:buNone/>
            </a:pPr>
            <a:r>
              <a:rPr lang="de-CH" altLang="de-DE" sz="4000" b="1" dirty="0">
                <a:solidFill>
                  <a:srgbClr val="333399"/>
                </a:solidFill>
              </a:rPr>
              <a:t>Pistor Holding AG</a:t>
            </a: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40000"/>
              </a:spcAft>
              <a:buFontTx/>
              <a:buChar char="•"/>
            </a:pPr>
            <a:r>
              <a:rPr lang="de-CH" altLang="de-DE" dirty="0"/>
              <a:t>Einkaufsgenossenschaft für </a:t>
            </a:r>
            <a:r>
              <a:rPr lang="de-CH" altLang="de-DE" dirty="0" smtClean="0"/>
              <a:t>Bäcker-Konditoren der Schweiz</a:t>
            </a:r>
            <a:endParaRPr lang="de-CH" altLang="de-DE" dirty="0"/>
          </a:p>
          <a:p>
            <a:pPr marL="0" indent="0">
              <a:lnSpc>
                <a:spcPct val="110000"/>
              </a:lnSpc>
              <a:spcBef>
                <a:spcPct val="20000"/>
              </a:spcBef>
              <a:spcAft>
                <a:spcPct val="40000"/>
              </a:spcAft>
              <a:buFontTx/>
              <a:buChar char="•"/>
            </a:pPr>
            <a:r>
              <a:rPr lang="de-CH" altLang="de-DE" dirty="0"/>
              <a:t> Angebot: umfangreiches Einkaufs- und Dienstleistungsangebot für </a:t>
            </a:r>
            <a:br>
              <a:rPr lang="de-CH" altLang="de-DE" dirty="0"/>
            </a:br>
            <a:r>
              <a:rPr lang="de-CH" altLang="de-DE" dirty="0"/>
              <a:t>  die Bäckerei- und Gastrobranche (</a:t>
            </a:r>
            <a:r>
              <a:rPr lang="de-DE" altLang="de-DE" dirty="0" smtClean="0"/>
              <a:t>Grundstoffe, </a:t>
            </a:r>
            <a:r>
              <a:rPr lang="de-DE" altLang="de-DE" dirty="0"/>
              <a:t>Halbfabrikate bis zu </a:t>
            </a:r>
            <a:br>
              <a:rPr lang="de-DE" altLang="de-DE" dirty="0"/>
            </a:br>
            <a:r>
              <a:rPr lang="de-DE" altLang="de-DE" dirty="0"/>
              <a:t>  </a:t>
            </a:r>
            <a:r>
              <a:rPr lang="de-DE" altLang="de-DE" dirty="0" smtClean="0"/>
              <a:t>Fertigprodukte </a:t>
            </a:r>
            <a:r>
              <a:rPr lang="de-DE" altLang="de-DE" dirty="0"/>
              <a:t>sowie Verpackungsmaterialien)</a:t>
            </a:r>
          </a:p>
          <a:p>
            <a:pPr>
              <a:lnSpc>
                <a:spcPct val="110000"/>
              </a:lnSpc>
              <a:spcBef>
                <a:spcPct val="20000"/>
              </a:spcBef>
              <a:spcAft>
                <a:spcPct val="40000"/>
              </a:spcAft>
              <a:buFontTx/>
              <a:buChar char="•"/>
            </a:pPr>
            <a:r>
              <a:rPr lang="de-DE" altLang="de-DE" dirty="0"/>
              <a:t>Hauptsitz: Rothenburg</a:t>
            </a:r>
            <a:endParaRPr lang="de-CH" altLang="de-DE" dirty="0"/>
          </a:p>
          <a:p>
            <a:pPr marL="0" indent="0">
              <a:lnSpc>
                <a:spcPct val="110000"/>
              </a:lnSpc>
              <a:spcBef>
                <a:spcPct val="20000"/>
              </a:spcBef>
              <a:spcAft>
                <a:spcPct val="40000"/>
              </a:spcAft>
              <a:buNone/>
            </a:pPr>
            <a:endParaRPr lang="de-CH" dirty="0"/>
          </a:p>
        </p:txBody>
      </p:sp>
      <p:pic>
        <p:nvPicPr>
          <p:cNvPr id="4" name="Picture 2" descr="_DSC4502">
            <a:extLst>
              <a:ext uri="{FF2B5EF4-FFF2-40B4-BE49-F238E27FC236}">
                <a16:creationId xmlns:a16="http://schemas.microsoft.com/office/drawing/2014/main" xmlns="" id="{A84DCE49-F0E9-42A6-8E81-6707A7811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138" y="365125"/>
            <a:ext cx="2615662" cy="122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" name="Picture 2" descr="Bildergebnis für pistor holding ag">
            <a:extLst>
              <a:ext uri="{FF2B5EF4-FFF2-40B4-BE49-F238E27FC236}">
                <a16:creationId xmlns:a16="http://schemas.microsoft.com/office/drawing/2014/main" xmlns="" id="{B826AFFF-82E9-4887-B601-6B63264DAE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25" b="23576"/>
          <a:stretch/>
        </p:blipFill>
        <p:spPr bwMode="auto">
          <a:xfrm>
            <a:off x="8481598" y="4683443"/>
            <a:ext cx="2615662" cy="149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213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</Words>
  <Application>Microsoft Office PowerPoint</Application>
  <PresentationFormat>Benutzerdefiniert</PresentationFormat>
  <Paragraphs>48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Office</vt:lpstr>
      <vt:lpstr>Unternehmen im Kanton Luzern</vt:lpstr>
      <vt:lpstr>Unternehmen im Kanton Luzern</vt:lpstr>
      <vt:lpstr>Unternehmen im Kanton Luzern</vt:lpstr>
      <vt:lpstr>Unternehmen im Kanton Luzern</vt:lpstr>
      <vt:lpstr>Unternehmen im Kanton Luzern</vt:lpstr>
      <vt:lpstr>Unternehmen im Kanton Luzern</vt:lpstr>
      <vt:lpstr>Unternehmen im Kanton Luzern</vt:lpstr>
      <vt:lpstr>Unternehmen im Kanton Luzern</vt:lpstr>
      <vt:lpstr>Unternehmen im Kanton Luzern</vt:lpstr>
      <vt:lpstr>Unternehmen im Kanton Luzern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Unternehmen im Kanton Luzern</dc:title>
  <dc:creator>Gregor Jost</dc:creator>
  <cp:lastModifiedBy>Reto Braun</cp:lastModifiedBy>
  <cp:revision>8</cp:revision>
  <dcterms:created xsi:type="dcterms:W3CDTF">2018-02-10T14:31:40Z</dcterms:created>
  <dcterms:modified xsi:type="dcterms:W3CDTF">2018-04-24T06:10:00Z</dcterms:modified>
</cp:coreProperties>
</file>